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3BCFD90-7660-4427-9C04-A702504E5A1A}">
  <a:tblStyle styleId="{83BCFD90-7660-4427-9C04-A702504E5A1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af07cca56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1af07cca5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1756404532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175640453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0" name="Google Shape;70;p11"/>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Google Shape;71;p1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6" name="Google Shape;76;p12"/>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1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Google Shape;79;p1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 name="Google Shape;17;p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 name="Google Shape;18;p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 name="Google Shape;19;p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 name="Google Shape;20;p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 name="Google Shape;23;p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 name="Google Shape;24;p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 name="Google Shape;25;p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 name="Google Shape;26;p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9" name="Google Shape;29;p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30" name="Google Shape;30;p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1" name="Google Shape;31;p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2" name="Google Shape;32;p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35" name="Google Shape;35;p6"/>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6" name="Google Shape;36;p6"/>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7" name="Google Shape;37;p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8" name="Google Shape;38;p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9" name="Google Shape;39;p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42" name="Google Shape;42;p7"/>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3" name="Google Shape;43;p7"/>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4" name="Google Shape;44;p7"/>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5" name="Google Shape;45;p7"/>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6" name="Google Shape;46;p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7" name="Google Shape;47;p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8" name="Google Shape;48;p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1" name="Google Shape;51;p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2" name="Google Shape;52;p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3" name="Google Shape;53;p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6" name="Google Shape;56;p9"/>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7" name="Google Shape;57;p9"/>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8" name="Google Shape;58;p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Google Shape;59;p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0" name="Google Shape;60;p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3" name="Google Shape;63;p10"/>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5" name="Google Shape;65;p1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aphicFrame>
        <p:nvGraphicFramePr>
          <p:cNvPr id="84" name="Google Shape;84;p13"/>
          <p:cNvGraphicFramePr/>
          <p:nvPr/>
        </p:nvGraphicFramePr>
        <p:xfrm>
          <a:off x="0" y="0"/>
          <a:ext cx="3000000" cy="3000000"/>
        </p:xfrm>
        <a:graphic>
          <a:graphicData uri="http://schemas.openxmlformats.org/drawingml/2006/table">
            <a:tbl>
              <a:tblPr bandRow="1" firstRow="1">
                <a:noFill/>
                <a:tableStyleId>{83BCFD90-7660-4427-9C04-A702504E5A1A}</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an indigenous empire that ruled over Mesoamerica from the 14th-16th centuries, also known as the Triple Alliance and Mexica</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500">
                          <a:latin typeface="Inter"/>
                          <a:ea typeface="Inter"/>
                          <a:cs typeface="Inter"/>
                          <a:sym typeface="Inter"/>
                        </a:rPr>
                        <a:t>“In 1426, the Aztecs of Tenochtilán formed an alliance with the Texcoco and Tlacopan peoples. These allies proceeded to wage war against neighboring peoples and eventually succeeded in gaining control over the Valley of Mexico.”</a:t>
                      </a:r>
                      <a:endParaRPr sz="1500">
                        <a:latin typeface="Inter"/>
                        <a:ea typeface="Inter"/>
                        <a:cs typeface="Inter"/>
                        <a:sym typeface="Inter"/>
                      </a:endParaRPr>
                    </a:p>
                    <a:p>
                      <a:pPr indent="-323850" lvl="0" marL="457200" rtl="0" algn="r">
                        <a:spcBef>
                          <a:spcPts val="0"/>
                        </a:spcBef>
                        <a:spcAft>
                          <a:spcPts val="0"/>
                        </a:spcAft>
                        <a:buClr>
                          <a:schemeClr val="dk1"/>
                        </a:buClr>
                        <a:buSzPts val="1500"/>
                        <a:buFont typeface="Inter"/>
                        <a:buChar char="-"/>
                      </a:pPr>
                      <a:r>
                        <a:rPr lang="en" sz="1500">
                          <a:latin typeface="Inter"/>
                          <a:ea typeface="Inter"/>
                          <a:cs typeface="Inter"/>
                          <a:sym typeface="Inter"/>
                        </a:rPr>
                        <a:t>Roxanne Dunbar-Ortiz, </a:t>
                      </a:r>
                      <a:r>
                        <a:rPr i="1" lang="en" sz="1500">
                          <a:latin typeface="Inter"/>
                          <a:ea typeface="Inter"/>
                          <a:cs typeface="Inter"/>
                          <a:sym typeface="Inter"/>
                        </a:rPr>
                        <a:t>An Indigenous Peoples’ History of the Unitied States</a:t>
                      </a:r>
                      <a:r>
                        <a:rPr lang="en" sz="1500">
                          <a:latin typeface="Inter"/>
                          <a:ea typeface="Inter"/>
                          <a:cs typeface="Inter"/>
                          <a:sym typeface="Inter"/>
                        </a:rPr>
                        <a:t>, 2014.</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5" name="Google Shape;85;p13"/>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Aztecs</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4"/>
          <p:cNvSpPr txBox="1"/>
          <p:nvPr/>
        </p:nvSpPr>
        <p:spPr>
          <a:xfrm>
            <a:off x="629850" y="3261200"/>
            <a:ext cx="7885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Source: Unknown artist, </a:t>
            </a:r>
            <a:r>
              <a:rPr lang="en" sz="1200">
                <a:latin typeface="Inter"/>
                <a:ea typeface="Inter"/>
                <a:cs typeface="Inter"/>
                <a:sym typeface="Inter"/>
              </a:rPr>
              <a:t>“</a:t>
            </a:r>
            <a:r>
              <a:rPr lang="en" sz="1200">
                <a:solidFill>
                  <a:srgbClr val="000000"/>
                </a:solidFill>
                <a:latin typeface="Inter"/>
                <a:ea typeface="Inter"/>
                <a:cs typeface="Inter"/>
                <a:sym typeface="Inter"/>
              </a:rPr>
              <a:t>Codex Azcatitlan,</a:t>
            </a:r>
            <a:r>
              <a:rPr lang="en" sz="1200">
                <a:latin typeface="Inter"/>
                <a:ea typeface="Inter"/>
                <a:cs typeface="Inter"/>
                <a:sym typeface="Inter"/>
              </a:rPr>
              <a:t>”</a:t>
            </a:r>
            <a:r>
              <a:rPr lang="en" sz="1200">
                <a:solidFill>
                  <a:srgbClr val="000000"/>
                </a:solidFill>
                <a:latin typeface="Inter"/>
                <a:ea typeface="Inter"/>
                <a:cs typeface="Inter"/>
                <a:sym typeface="Inter"/>
              </a:rPr>
              <a:t> Library of Congress, 1530.</a:t>
            </a:r>
            <a:endParaRPr/>
          </a:p>
        </p:txBody>
      </p:sp>
      <p:sp>
        <p:nvSpPr>
          <p:cNvPr id="91" name="Google Shape;91;p14"/>
          <p:cNvSpPr txBox="1"/>
          <p:nvPr>
            <p:ph idx="2" type="body"/>
          </p:nvPr>
        </p:nvSpPr>
        <p:spPr>
          <a:xfrm>
            <a:off x="477450" y="3586700"/>
            <a:ext cx="2769900" cy="11262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a:latin typeface="Inter"/>
                <a:ea typeface="Inter"/>
                <a:cs typeface="Inter"/>
                <a:sym typeface="Inter"/>
              </a:rPr>
              <a:t>NOTICE</a:t>
            </a:r>
            <a:endParaRPr b="1">
              <a:latin typeface="Inter"/>
              <a:ea typeface="Inter"/>
              <a:cs typeface="Inter"/>
              <a:sym typeface="Inter"/>
            </a:endParaRPr>
          </a:p>
          <a:p>
            <a:pPr indent="0" lvl="0" marL="0" rtl="0" algn="l">
              <a:spcBef>
                <a:spcPts val="800"/>
              </a:spcBef>
              <a:spcAft>
                <a:spcPts val="0"/>
              </a:spcAft>
              <a:buNone/>
            </a:pPr>
            <a:r>
              <a:rPr lang="en">
                <a:latin typeface="Inter"/>
                <a:ea typeface="Inter"/>
                <a:cs typeface="Inter"/>
                <a:sym typeface="Inter"/>
              </a:rPr>
              <a:t>What do you see that seems interesting or important?</a:t>
            </a:r>
            <a:endParaRPr>
              <a:latin typeface="Inter"/>
              <a:ea typeface="Inter"/>
              <a:cs typeface="Inter"/>
              <a:sym typeface="Inter"/>
            </a:endParaRPr>
          </a:p>
        </p:txBody>
      </p:sp>
      <p:pic>
        <p:nvPicPr>
          <p:cNvPr id="92" name="Google Shape;92;p14"/>
          <p:cNvPicPr preferRelativeResize="0"/>
          <p:nvPr/>
        </p:nvPicPr>
        <p:blipFill rotWithShape="1">
          <a:blip r:embed="rId3">
            <a:alphaModFix/>
          </a:blip>
          <a:srcRect b="15050" l="0" r="0" t="15432"/>
          <a:stretch/>
        </p:blipFill>
        <p:spPr>
          <a:xfrm>
            <a:off x="629050" y="89600"/>
            <a:ext cx="7885899" cy="3146676"/>
          </a:xfrm>
          <a:prstGeom prst="rect">
            <a:avLst/>
          </a:prstGeom>
          <a:noFill/>
          <a:ln>
            <a:noFill/>
          </a:ln>
        </p:spPr>
      </p:pic>
      <p:sp>
        <p:nvSpPr>
          <p:cNvPr id="93" name="Google Shape;93;p14"/>
          <p:cNvSpPr txBox="1"/>
          <p:nvPr>
            <p:ph idx="2" type="body"/>
          </p:nvPr>
        </p:nvSpPr>
        <p:spPr>
          <a:xfrm>
            <a:off x="3187800" y="3586700"/>
            <a:ext cx="2769900" cy="11262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a:latin typeface="Inter"/>
                <a:ea typeface="Inter"/>
                <a:cs typeface="Inter"/>
                <a:sym typeface="Inter"/>
              </a:rPr>
              <a:t>WONDER</a:t>
            </a:r>
            <a:endParaRPr b="1">
              <a:latin typeface="Inter"/>
              <a:ea typeface="Inter"/>
              <a:cs typeface="Inter"/>
              <a:sym typeface="Inter"/>
            </a:endParaRPr>
          </a:p>
          <a:p>
            <a:pPr indent="0" lvl="0" marL="0" rtl="0" algn="l">
              <a:spcBef>
                <a:spcPts val="800"/>
              </a:spcBef>
              <a:spcAft>
                <a:spcPts val="0"/>
              </a:spcAft>
              <a:buNone/>
            </a:pPr>
            <a:r>
              <a:rPr lang="en">
                <a:latin typeface="Inter"/>
                <a:ea typeface="Inter"/>
                <a:cs typeface="Inter"/>
                <a:sym typeface="Inter"/>
              </a:rPr>
              <a:t>What questions do you have about this image?</a:t>
            </a:r>
            <a:endParaRPr>
              <a:latin typeface="Inter"/>
              <a:ea typeface="Inter"/>
              <a:cs typeface="Inter"/>
              <a:sym typeface="Inter"/>
            </a:endParaRPr>
          </a:p>
        </p:txBody>
      </p:sp>
      <p:sp>
        <p:nvSpPr>
          <p:cNvPr id="94" name="Google Shape;94;p14"/>
          <p:cNvSpPr txBox="1"/>
          <p:nvPr>
            <p:ph idx="2" type="body"/>
          </p:nvPr>
        </p:nvSpPr>
        <p:spPr>
          <a:xfrm>
            <a:off x="6005125" y="3586700"/>
            <a:ext cx="2769900" cy="11262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a:latin typeface="Inter"/>
                <a:ea typeface="Inter"/>
                <a:cs typeface="Inter"/>
                <a:sym typeface="Inter"/>
              </a:rPr>
              <a:t>THINK</a:t>
            </a:r>
            <a:endParaRPr b="1">
              <a:latin typeface="Inter"/>
              <a:ea typeface="Inter"/>
              <a:cs typeface="Inter"/>
              <a:sym typeface="Inter"/>
            </a:endParaRPr>
          </a:p>
          <a:p>
            <a:pPr indent="0" lvl="0" marL="0" rtl="0" algn="l">
              <a:spcBef>
                <a:spcPts val="800"/>
              </a:spcBef>
              <a:spcAft>
                <a:spcPts val="0"/>
              </a:spcAft>
              <a:buNone/>
            </a:pPr>
            <a:r>
              <a:rPr lang="en">
                <a:latin typeface="Inter"/>
                <a:ea typeface="Inter"/>
                <a:cs typeface="Inter"/>
                <a:sym typeface="Inter"/>
              </a:rPr>
              <a:t>What do you suppose is going on this image?</a:t>
            </a:r>
            <a:endParaRPr>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